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6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9" autoAdjust="0"/>
    <p:restoredTop sz="89695" autoAdjust="0"/>
  </p:normalViewPr>
  <p:slideViewPr>
    <p:cSldViewPr snapToGrid="0" showGuides="1">
      <p:cViewPr varScale="1">
        <p:scale>
          <a:sx n="79" d="100"/>
          <a:sy n="79" d="100"/>
        </p:scale>
        <p:origin x="224" y="20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4/25/22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4/25/22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continuous integration and how it can be used in the development process for scientific computing.</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
        <p:nvSpPr>
          <p:cNvPr id="4" name="TextBox 3">
            <a:extLst>
              <a:ext uri="{FF2B5EF4-FFF2-40B4-BE49-F238E27FC236}">
                <a16:creationId xmlns:a16="http://schemas.microsoft.com/office/drawing/2014/main" id="{A1AD23C4-58E5-FA43-ABC1-EE503721F400}"/>
              </a:ext>
            </a:extLst>
          </p:cNvPr>
          <p:cNvSpPr txBox="1"/>
          <p:nvPr userDrawn="1"/>
        </p:nvSpPr>
        <p:spPr>
          <a:xfrm>
            <a:off x="8976732" y="6161516"/>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266650" y="6355434"/>
            <a:ext cx="1475552" cy="399022"/>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96859" y="6405494"/>
            <a:ext cx="814039" cy="353027"/>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60892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buildtesters/buildtest/" TargetMode="External"/><Relationship Id="rId3" Type="http://schemas.openxmlformats.org/officeDocument/2006/relationships/image" Target="../media/image10.tiff"/><Relationship Id="rId7" Type="http://schemas.openxmlformats.org/officeDocument/2006/relationships/hyperlink" Target="https://doi.org/10.1002/spe.2220" TargetMode="Externa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www.fluidnumerics.com/resources/cicd-in-the-cloud-for-hpc-applications" TargetMode="External"/><Relationship Id="rId4" Type="http://schemas.openxmlformats.org/officeDocument/2006/relationships/hyperlink" Target="https://github.com/frobnitzem/nightl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solidFill>
                  <a:srgbClr val="000000"/>
                </a:solidFill>
              </a:rPr>
              <a:t>David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t>Oak Ridge National Laboratory</a:t>
            </a:r>
            <a:endParaRPr lang="en-US" dirty="0"/>
          </a:p>
          <a:p>
            <a:pPr>
              <a:spcBef>
                <a:spcPts val="2800"/>
              </a:spcBef>
            </a:pPr>
            <a:r>
              <a:rPr lang="en-US" sz="2000" dirty="0"/>
              <a:t>Developing a Testing and Continuous Integration Strategy for your Team tutorial @ Exascale Computing Project Annual Meeting</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cxnSp>
        <p:nvCxnSpPr>
          <p:cNvPr id="12" name="Straight Arrow Connector 11">
            <a:extLst>
              <a:ext uri="{FF2B5EF4-FFF2-40B4-BE49-F238E27FC236}">
                <a16:creationId xmlns:a16="http://schemas.microsoft.com/office/drawing/2014/main" id="{E5D83D96-9735-FA44-BC4B-29A08A6A1E90}"/>
              </a:ext>
            </a:extLst>
          </p:cNvPr>
          <p:cNvCxnSpPr/>
          <p:nvPr/>
        </p:nvCxnSpPr>
        <p:spPr>
          <a:xfrm flipH="1" flipV="1">
            <a:off x="3381020" y="4043603"/>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7D6FAC-3FD1-4B40-BCE3-2DCEB6B06093}"/>
              </a:ext>
            </a:extLst>
          </p:cNvPr>
          <p:cNvSpPr txBox="1"/>
          <p:nvPr/>
        </p:nvSpPr>
        <p:spPr>
          <a:xfrm>
            <a:off x="4580019" y="3792153"/>
            <a:ext cx="5718411" cy="523220"/>
          </a:xfrm>
          <a:prstGeom prst="rect">
            <a:avLst/>
          </a:prstGeom>
          <a:noFill/>
        </p:spPr>
        <p:txBody>
          <a:bodyPr wrap="square" rtlCol="0">
            <a:spAutoFit/>
          </a:bodyPr>
          <a:lstStyle/>
          <a:p>
            <a:r>
              <a:rPr lang="en-US" sz="2800" dirty="0"/>
              <a:t>Manual trigger with git-ref input</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243079" cy="3775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609366" y="1559062"/>
            <a:ext cx="4579459" cy="3856927"/>
          </a:xfrm>
          <a:prstGeom prst="rect">
            <a:avLst/>
          </a:prstGeom>
        </p:spPr>
        <p:txBody>
          <a:bodyPr>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pPr lvl="1"/>
            <a:r>
              <a:rPr lang="en-US" dirty="0"/>
              <a:t>containers help here (apt-get deps)</a:t>
            </a:r>
          </a:p>
          <a:p>
            <a:pPr lvl="1"/>
            <a:r>
              <a:rPr lang="en-US" dirty="0"/>
              <a:t>see, e.g. E4S minimal </a:t>
            </a:r>
            <a:r>
              <a:rPr lang="en-US" dirty="0" err="1"/>
              <a:t>spack</a:t>
            </a:r>
            <a:endParaRPr lang="en-US" dirty="0"/>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Gregory R. Watson and David M. </a:t>
            </a:r>
            <a:r>
              <a:rPr lang="en-US" sz="1600" b="1"/>
              <a:t>Rogers, </a:t>
            </a:r>
            <a:r>
              <a:rPr lang="en-US" sz="1600" b="1" dirty="0"/>
              <a:t>Developing a Testing and Continuous Integration Strategy for your Team tutorial, in Exascale Computing Project Annual Meeting, online, 2022. DOI: </a:t>
            </a:r>
            <a:r>
              <a:rPr lang="en-US" sz="1600" b="1" dirty="0">
                <a:hlinkClick r:id="rId4"/>
              </a:rPr>
              <a:t>10.6084/m9.figshare.19608927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r>
              <a:rPr lang="en-US" sz="1800" dirty="0"/>
              <a:t>Prevent code that would “break the build” or adversely impact other developers being introduced</a:t>
            </a:r>
          </a:p>
          <a:p>
            <a:pPr lvl="1"/>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r>
              <a:rPr lang="en-US" sz="1800" dirty="0"/>
              <a:t>Writing tests alongside the code works well with CI</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 to be tested</a:t>
            </a:r>
          </a:p>
          <a:p>
            <a:pPr lvl="1"/>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Test/Doc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105319"/>
            <a:ext cx="11457305" cy="5124659"/>
          </a:xfrm>
        </p:spPr>
        <p:txBody>
          <a:bodyPr/>
          <a:lstStyle/>
          <a:p>
            <a:r>
              <a:rPr lang="en-US" sz="2000" b="1" i="1" dirty="0"/>
              <a:t>Test/Documentation Driven Development: </a:t>
            </a:r>
            <a:r>
              <a:rPr lang="en-US" sz="2000" dirty="0"/>
              <a:t>A development methodology where documentation and/or functional tests are written before the code</a:t>
            </a:r>
          </a:p>
          <a:p>
            <a:pPr lvl="1"/>
            <a:r>
              <a:rPr lang="en-US" sz="1800" dirty="0"/>
              <a:t>These are strategies for organizing the development cycle to manage complexity</a:t>
            </a:r>
          </a:p>
          <a:p>
            <a:pPr lvl="1"/>
            <a:r>
              <a:rPr lang="en-US" sz="1800" dirty="0"/>
              <a:t>For TDD, initial CI will show failing tests, and code commits will trigger re-testing</a:t>
            </a:r>
          </a:p>
          <a:p>
            <a:pPr lvl="1"/>
            <a:r>
              <a:rPr lang="en-US" sz="1800" dirty="0"/>
              <a:t>For both, developers must simultaneously update tests/documentation with code</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
        <p:nvSpPr>
          <p:cNvPr id="4" name="TextBox 3">
            <a:extLst>
              <a:ext uri="{FF2B5EF4-FFF2-40B4-BE49-F238E27FC236}">
                <a16:creationId xmlns:a16="http://schemas.microsoft.com/office/drawing/2014/main" id="{A4F262AC-823A-4547-95AA-E82479E460A9}"/>
              </a:ext>
            </a:extLst>
          </p:cNvPr>
          <p:cNvSpPr txBox="1"/>
          <p:nvPr/>
        </p:nvSpPr>
        <p:spPr>
          <a:xfrm>
            <a:off x="7861610" y="632808"/>
            <a:ext cx="3693994" cy="683264"/>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hlinkClick r:id="rId4"/>
              </a:rPr>
              <a:t>Nightly</a:t>
            </a:r>
            <a:endParaRPr lang="en-US" dirty="0"/>
          </a:p>
          <a:p>
            <a:pPr marL="285750" indent="-285750" algn="l">
              <a:lnSpc>
                <a:spcPct val="90000"/>
              </a:lnSpc>
              <a:buFont typeface="Arial" panose="020B0604020202020204" pitchFamily="34" charset="0"/>
              <a:buChar char="•"/>
            </a:pPr>
            <a:r>
              <a:rPr lang="en-US" dirty="0">
                <a:hlinkClick r:id="rId5"/>
              </a:rPr>
              <a:t>Fluid-numerics</a:t>
            </a:r>
            <a:endParaRPr lang="en-US" dirty="0"/>
          </a:p>
        </p:txBody>
      </p:sp>
      <p:pic>
        <p:nvPicPr>
          <p:cNvPr id="1026" name="Picture 2">
            <a:extLst>
              <a:ext uri="{FF2B5EF4-FFF2-40B4-BE49-F238E27FC236}">
                <a16:creationId xmlns:a16="http://schemas.microsoft.com/office/drawing/2014/main" id="{7713572B-B66B-454D-AEDF-4FE2602BFC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0702" y="897912"/>
            <a:ext cx="753509" cy="3914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6C25835-76D1-D240-9DB6-212C0CACFFE9}"/>
              </a:ext>
            </a:extLst>
          </p:cNvPr>
          <p:cNvSpPr/>
          <p:nvPr/>
        </p:nvSpPr>
        <p:spPr>
          <a:xfrm>
            <a:off x="5230071" y="698383"/>
            <a:ext cx="1910146" cy="590931"/>
          </a:xfrm>
          <a:prstGeom prst="rect">
            <a:avLst/>
          </a:prstGeom>
        </p:spPr>
        <p:txBody>
          <a:bodyPr wrap="square">
            <a:spAutoFit/>
          </a:bodyPr>
          <a:lstStyle/>
          <a:p>
            <a:pPr marL="285750" indent="-285750">
              <a:lnSpc>
                <a:spcPct val="90000"/>
              </a:lnSpc>
              <a:buFont typeface="Arial" panose="020B0604020202020204" pitchFamily="34" charset="0"/>
              <a:buChar char="•"/>
            </a:pPr>
            <a:r>
              <a:rPr lang="en-US" dirty="0" err="1">
                <a:hlinkClick r:id="rId7"/>
              </a:rPr>
              <a:t>Flash_test</a:t>
            </a:r>
            <a:endParaRPr lang="en-US" dirty="0"/>
          </a:p>
          <a:p>
            <a:pPr marL="285750" indent="-285750">
              <a:lnSpc>
                <a:spcPct val="90000"/>
              </a:lnSpc>
              <a:buFont typeface="Arial" panose="020B0604020202020204" pitchFamily="34" charset="0"/>
              <a:buChar char="•"/>
            </a:pPr>
            <a:r>
              <a:rPr lang="en-US" dirty="0" err="1">
                <a:hlinkClick r:id="rId8"/>
              </a:rPr>
              <a:t>Buildtest</a:t>
            </a:r>
            <a:endParaRPr lang="en-US" dirty="0"/>
          </a:p>
        </p:txBody>
      </p:sp>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509984" y="4656619"/>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280228" y="4185416"/>
            <a:ext cx="4665005" cy="2189754"/>
            <a:chOff x="-342173" y="3176752"/>
            <a:chExt cx="4665005" cy="2189754"/>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373708" y="3465360"/>
              <a:ext cx="2951604" cy="1901146"/>
              <a:chOff x="2009468" y="2421413"/>
              <a:chExt cx="2951604" cy="1901146"/>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009468" y="3888594"/>
                <a:ext cx="2951604" cy="433965"/>
              </a:xfrm>
              <a:prstGeom prst="rect">
                <a:avLst/>
              </a:prstGeom>
              <a:noFill/>
            </p:spPr>
            <p:txBody>
              <a:bodyPr wrap="square" lIns="118872" tIns="91440" rIns="118872" bIns="91440" rtlCol="0" anchor="ctr" anchorCtr="0">
                <a:spAutoFit/>
              </a:bodyPr>
              <a:lstStyle/>
              <a:p>
                <a:pPr algn="l">
                  <a:lnSpc>
                    <a:spcPct val="90000"/>
                  </a:lnSpc>
                </a:pPr>
                <a:r>
                  <a:rPr lang="en-US" dirty="0" err="1"/>
                  <a:t>gitlab</a:t>
                </a:r>
                <a:r>
                  <a:rPr lang="en-US" dirty="0"/>
                  <a:t>/</a:t>
                </a:r>
                <a:r>
                  <a:rPr lang="en-US" dirty="0" err="1"/>
                  <a:t>bitbucket.site,org</a:t>
                </a:r>
                <a:endParaRPr lang="en-US" dirty="0"/>
              </a:p>
            </p:txBody>
          </p:sp>
        </p:grpSp>
        <p:sp>
          <p:nvSpPr>
            <p:cNvPr id="19" name="Rectangle 18">
              <a:extLst>
                <a:ext uri="{FF2B5EF4-FFF2-40B4-BE49-F238E27FC236}">
                  <a16:creationId xmlns:a16="http://schemas.microsoft.com/office/drawing/2014/main" id="{A829D5D3-2423-0043-B3AE-DC8D5DCFA63C}"/>
                </a:ext>
              </a:extLst>
            </p:cNvPr>
            <p:cNvSpPr/>
            <p:nvPr/>
          </p:nvSpPr>
          <p:spPr>
            <a:xfrm>
              <a:off x="-342173" y="3176752"/>
              <a:ext cx="4665005"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rPr>
                <a:t>Lab/University</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43116" y="387447"/>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561692" y="2146629"/>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testing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a:cxnSpLocks/>
            <a:endCxn id="42" idx="2"/>
          </p:cNvCxnSpPr>
          <p:nvPr/>
        </p:nvCxnSpPr>
        <p:spPr>
          <a:xfrm flipH="1">
            <a:off x="6507996" y="2077526"/>
            <a:ext cx="1077868" cy="231861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a:cxnSpLocks/>
          </p:cNvCxnSpPr>
          <p:nvPr/>
        </p:nvCxnSpPr>
        <p:spPr>
          <a:xfrm flipV="1">
            <a:off x="3164087" y="1207903"/>
            <a:ext cx="4266241" cy="328179"/>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502469"/>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4" name="Straight Arrow Connector 43">
            <a:extLst>
              <a:ext uri="{FF2B5EF4-FFF2-40B4-BE49-F238E27FC236}">
                <a16:creationId xmlns:a16="http://schemas.microsoft.com/office/drawing/2014/main" id="{6F2BC476-56A4-ED4A-9D54-86A0949ABB08}"/>
              </a:ext>
            </a:extLst>
          </p:cNvPr>
          <p:cNvCxnSpPr>
            <a:cxnSpLocks/>
          </p:cNvCxnSpPr>
          <p:nvPr/>
        </p:nvCxnSpPr>
        <p:spPr>
          <a:xfrm flipV="1">
            <a:off x="3160870" y="5799907"/>
            <a:ext cx="2318479" cy="53146"/>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A950B23-1B5A-B247-9B3D-8321F8E001CC}"/>
              </a:ext>
            </a:extLst>
          </p:cNvPr>
          <p:cNvCxnSpPr>
            <a:cxnSpLocks/>
          </p:cNvCxnSpPr>
          <p:nvPr/>
        </p:nvCxnSpPr>
        <p:spPr>
          <a:xfrm flipH="1">
            <a:off x="1390245" y="3002488"/>
            <a:ext cx="223281" cy="1093026"/>
          </a:xfrm>
          <a:prstGeom prst="straightConnector1">
            <a:avLst/>
          </a:prstGeom>
          <a:ln w="25400">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D46DFEB3-1286-FA4B-A180-24AABEA002C1}"/>
              </a:ext>
            </a:extLst>
          </p:cNvPr>
          <p:cNvSpPr/>
          <p:nvPr/>
        </p:nvSpPr>
        <p:spPr>
          <a:xfrm rot="10800000">
            <a:off x="104492" y="5097886"/>
            <a:ext cx="360055"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51" name="Straight Arrow Connector 50">
            <a:extLst>
              <a:ext uri="{FF2B5EF4-FFF2-40B4-BE49-F238E27FC236}">
                <a16:creationId xmlns:a16="http://schemas.microsoft.com/office/drawing/2014/main" id="{63667FAD-DDF8-A54A-BF7C-CD908BCE2B77}"/>
              </a:ext>
            </a:extLst>
          </p:cNvPr>
          <p:cNvCxnSpPr>
            <a:cxnSpLocks/>
          </p:cNvCxnSpPr>
          <p:nvPr/>
        </p:nvCxnSpPr>
        <p:spPr>
          <a:xfrm flipH="1">
            <a:off x="3160870" y="5355969"/>
            <a:ext cx="2318479" cy="53146"/>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C17B199-A6A7-BA47-B8C6-0E5AC45E96D0}"/>
              </a:ext>
            </a:extLst>
          </p:cNvPr>
          <p:cNvSpPr txBox="1"/>
          <p:nvPr/>
        </p:nvSpPr>
        <p:spPr>
          <a:xfrm>
            <a:off x="8237392" y="862487"/>
            <a:ext cx="1422046" cy="738664"/>
          </a:xfrm>
          <a:prstGeom prst="rect">
            <a:avLst/>
          </a:prstGeom>
          <a:noFill/>
        </p:spPr>
        <p:txBody>
          <a:bodyPr wrap="square" lIns="118872" tIns="91440" rIns="118872" bIns="91440" rtlCol="0" anchor="ctr" anchorCtr="0">
            <a:spAutoFit/>
          </a:bodyPr>
          <a:lstStyle/>
          <a:p>
            <a:pPr algn="ctr">
              <a:lnSpc>
                <a:spcPct val="90000"/>
              </a:lnSpc>
            </a:pPr>
            <a:r>
              <a:rPr lang="en-US" sz="2000" dirty="0">
                <a:solidFill>
                  <a:schemeClr val="bg1"/>
                </a:solidFill>
              </a:rPr>
              <a:t>Cloud compute</a:t>
            </a:r>
          </a:p>
        </p:txBody>
      </p:sp>
      <p:cxnSp>
        <p:nvCxnSpPr>
          <p:cNvPr id="59" name="Straight Arrow Connector 58">
            <a:extLst>
              <a:ext uri="{FF2B5EF4-FFF2-40B4-BE49-F238E27FC236}">
                <a16:creationId xmlns:a16="http://schemas.microsoft.com/office/drawing/2014/main" id="{94F1B9E4-1F36-EE45-AC02-7AA5F2A0B2F3}"/>
              </a:ext>
            </a:extLst>
          </p:cNvPr>
          <p:cNvCxnSpPr>
            <a:cxnSpLocks/>
            <a:endCxn id="13" idx="2"/>
          </p:cNvCxnSpPr>
          <p:nvPr/>
        </p:nvCxnSpPr>
        <p:spPr>
          <a:xfrm flipH="1">
            <a:off x="6094354" y="1795389"/>
            <a:ext cx="1212006" cy="257701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1" name="Freeform 70">
            <a:extLst>
              <a:ext uri="{FF2B5EF4-FFF2-40B4-BE49-F238E27FC236}">
                <a16:creationId xmlns:a16="http://schemas.microsoft.com/office/drawing/2014/main" id="{516DBE88-C7B6-BB46-9D79-124F4444C311}"/>
              </a:ext>
            </a:extLst>
          </p:cNvPr>
          <p:cNvSpPr/>
          <p:nvPr/>
        </p:nvSpPr>
        <p:spPr>
          <a:xfrm rot="13916062">
            <a:off x="243335" y="887179"/>
            <a:ext cx="404811"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11130</TotalTime>
  <Words>1685</Words>
  <Application>Microsoft Macintosh PowerPoint</Application>
  <PresentationFormat>Custom</PresentationFormat>
  <Paragraphs>175</Paragraphs>
  <Slides>20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Test/Doc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246</cp:revision>
  <cp:lastPrinted>2017-11-02T18:35:01Z</cp:lastPrinted>
  <dcterms:created xsi:type="dcterms:W3CDTF">2018-11-06T17:28:56Z</dcterms:created>
  <dcterms:modified xsi:type="dcterms:W3CDTF">2022-04-27T17:41:22Z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